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0" r:id="rId1"/>
  </p:sldMasterIdLst>
  <p:notesMasterIdLst>
    <p:notesMasterId r:id="rId20"/>
  </p:notesMasterIdLst>
  <p:handoutMasterIdLst>
    <p:handoutMasterId r:id="rId21"/>
  </p:handoutMasterIdLst>
  <p:sldIdLst>
    <p:sldId id="256" r:id="rId2"/>
    <p:sldId id="274" r:id="rId3"/>
    <p:sldId id="257" r:id="rId4"/>
    <p:sldId id="260" r:id="rId5"/>
    <p:sldId id="269" r:id="rId6"/>
    <p:sldId id="271" r:id="rId7"/>
    <p:sldId id="273" r:id="rId8"/>
    <p:sldId id="261" r:id="rId9"/>
    <p:sldId id="268" r:id="rId10"/>
    <p:sldId id="272" r:id="rId11"/>
    <p:sldId id="258" r:id="rId12"/>
    <p:sldId id="262" r:id="rId13"/>
    <p:sldId id="264" r:id="rId14"/>
    <p:sldId id="265" r:id="rId15"/>
    <p:sldId id="267" r:id="rId16"/>
    <p:sldId id="266" r:id="rId17"/>
    <p:sldId id="259" r:id="rId18"/>
    <p:sldId id="270" r:id="rId19"/>
  </p:sldIdLst>
  <p:sldSz cx="12192000" cy="6858000"/>
  <p:notesSz cx="666273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aroline nugent" initials="cn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61" autoAdjust="0"/>
    <p:restoredTop sz="94660"/>
  </p:normalViewPr>
  <p:slideViewPr>
    <p:cSldViewPr snapToGrid="0">
      <p:cViewPr>
        <p:scale>
          <a:sx n="99" d="100"/>
          <a:sy n="99" d="100"/>
        </p:scale>
        <p:origin x="600" y="-2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0" d="100"/>
          <a:sy n="50" d="100"/>
        </p:scale>
        <p:origin x="2916" y="4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4010" y="0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en-GB" dirty="0" smtClean="0"/>
              <a:t>21/03/2014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4010" y="9428583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18FE27-7EB9-4C97-A7D4-3976CF98138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8538271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813" y="744538"/>
            <a:ext cx="6615112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274" y="4715153"/>
            <a:ext cx="533019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 err="1" smtClean="0"/>
              <a:t>fgdfgfdgdfgfdgdfgdf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4010" y="9428583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DFCA36-CA47-41C4-973C-9B44D79898EE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Date Placeholder 7"/>
          <p:cNvSpPr>
            <a:spLocks noGrp="1"/>
          </p:cNvSpPr>
          <p:nvPr>
            <p:ph type="dt" idx="1"/>
          </p:nvPr>
        </p:nvSpPr>
        <p:spPr>
          <a:xfrm>
            <a:off x="3773488" y="0"/>
            <a:ext cx="2887662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en-GB" dirty="0" smtClean="0"/>
              <a:t>21/03/2014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7951193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DFCA36-CA47-41C4-973C-9B44D79898EE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4297459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DFCA36-CA47-41C4-973C-9B44D79898EE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8499334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DFCA36-CA47-41C4-973C-9B44D79898EE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2615225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DFCA36-CA47-41C4-973C-9B44D79898EE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823137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DFCA36-CA47-41C4-973C-9B44D79898EE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0622950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DFCA36-CA47-41C4-973C-9B44D79898EE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7199619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DFCA36-CA47-41C4-973C-9B44D79898EE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0443988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DFCA36-CA47-41C4-973C-9B44D79898EE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6946807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DFCA36-CA47-41C4-973C-9B44D79898EE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4533969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DFCA36-CA47-41C4-973C-9B44D79898EE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7868239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DFCA36-CA47-41C4-973C-9B44D79898EE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2012275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DFCA36-CA47-41C4-973C-9B44D79898EE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9988211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DFCA36-CA47-41C4-973C-9B44D79898EE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46598582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DFCA36-CA47-41C4-973C-9B44D79898EE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8621497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DFCA36-CA47-41C4-973C-9B44D79898EE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8508185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DFCA36-CA47-41C4-973C-9B44D79898EE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57096379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DFCA36-CA47-41C4-973C-9B44D79898EE}" type="slidenum">
              <a:rPr lang="en-GB" smtClean="0"/>
              <a:pPr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6048543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1/11/2017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4977875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smtClean="0"/>
              <a:pPr/>
              <a:t>1/11/2017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25546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0317880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pPr/>
              <a:t>1/11/2017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957099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266654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0347201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1/11/2017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737350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2277326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968335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067596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7779333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1907640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5675079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5340097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542964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9259430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206049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1/11/2017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759809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  <p:sldLayoutId id="2147483684" r:id="rId14"/>
    <p:sldLayoutId id="2147483685" r:id="rId15"/>
    <p:sldLayoutId id="2147483686" r:id="rId16"/>
    <p:sldLayoutId id="214748368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hildnet.com/resources/know-it-all-for-parents/kiafp-cd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etsmartz.org/InternetSafety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wf.org.uk/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hyperlink" Target="http://www.saferinternet.org.uk/advice-and-resources/a-parents-guide/internet-enabled-devices" TargetMode="External"/><Relationship Id="rId7" Type="http://schemas.openxmlformats.org/officeDocument/2006/relationships/hyperlink" Target="http://www.netsmartz.org/Parents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thinkuknow.co.uk/parents/Primary/" TargetMode="External"/><Relationship Id="rId5" Type="http://schemas.openxmlformats.org/officeDocument/2006/relationships/hyperlink" Target="http://www.childnet.com/resources/parental-controls" TargetMode="External"/><Relationship Id="rId4" Type="http://schemas.openxmlformats.org/officeDocument/2006/relationships/hyperlink" Target="http://www.kidsmart.org.uk/beingsmart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E-safety Parent Workshop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Helping to keep your children safe online</a:t>
            </a:r>
            <a:endParaRPr lang="en-GB" dirty="0"/>
          </a:p>
        </p:txBody>
      </p:sp>
      <p:pic>
        <p:nvPicPr>
          <p:cNvPr id="102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407"/>
          <a:stretch>
            <a:fillRect/>
          </a:stretch>
        </p:blipFill>
        <p:spPr bwMode="auto">
          <a:xfrm>
            <a:off x="133551" y="135139"/>
            <a:ext cx="1560512" cy="135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239697">
            <a:off x="8040091" y="2380622"/>
            <a:ext cx="1736895" cy="1348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44193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Quiz</a:t>
            </a:r>
            <a:br>
              <a:rPr lang="en-GB" dirty="0" smtClean="0"/>
            </a:br>
            <a:r>
              <a:rPr lang="en-GB" dirty="0" smtClean="0"/>
              <a:t>How old do you need to be to have </a:t>
            </a:r>
            <a:r>
              <a:rPr lang="en-GB" smtClean="0"/>
              <a:t>an account?</a:t>
            </a:r>
            <a:endParaRPr lang="en-GB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446617" y="3445843"/>
            <a:ext cx="1124285" cy="1116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14975" y="2814638"/>
            <a:ext cx="1162050" cy="122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11253" y="2987492"/>
            <a:ext cx="128587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66499" y="4184729"/>
            <a:ext cx="2207042" cy="14669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Aims of the session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2800" dirty="0" smtClean="0"/>
              <a:t>Reflect on the potential risks of internet use for children.</a:t>
            </a:r>
          </a:p>
          <a:p>
            <a:r>
              <a:rPr lang="en-GB" sz="2800" dirty="0" smtClean="0"/>
              <a:t>Discuss the importance of communication with children about the time they are spending online.</a:t>
            </a:r>
          </a:p>
          <a:p>
            <a:r>
              <a:rPr lang="en-GB" sz="2800" dirty="0" smtClean="0"/>
              <a:t>Understand how to set up parental controls on home and mobile devices.</a:t>
            </a:r>
          </a:p>
          <a:p>
            <a:r>
              <a:rPr lang="en-GB" sz="2800" dirty="0" smtClean="0"/>
              <a:t>Know what to do if your child encounters problems online.</a:t>
            </a:r>
          </a:p>
          <a:p>
            <a:r>
              <a:rPr lang="en-GB" sz="2800" dirty="0" smtClean="0"/>
              <a:t>Q&amp;A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05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407"/>
          <a:stretch>
            <a:fillRect/>
          </a:stretch>
        </p:blipFill>
        <p:spPr bwMode="auto">
          <a:xfrm>
            <a:off x="848825" y="711199"/>
            <a:ext cx="1560512" cy="135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14826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Statistics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2" y="2565926"/>
            <a:ext cx="9601196" cy="3318936"/>
          </a:xfrm>
        </p:spPr>
        <p:txBody>
          <a:bodyPr>
            <a:normAutofit/>
          </a:bodyPr>
          <a:lstStyle/>
          <a:p>
            <a:r>
              <a:rPr lang="en-GB" dirty="0" smtClean="0"/>
              <a:t>The </a:t>
            </a:r>
            <a:r>
              <a:rPr lang="en-GB" dirty="0"/>
              <a:t>estimated weekly volume of internet use at home in 2013 increased with the age of the child: 6.5 hours for 3-4 year olds, 6.7 hours for 5-7 year olds, 9.2 hours for 8-11 year olds and 17.0 hours for 12-15 year </a:t>
            </a:r>
            <a:r>
              <a:rPr lang="en-GB" dirty="0" smtClean="0"/>
              <a:t>olds </a:t>
            </a:r>
            <a:r>
              <a:rPr lang="en-GB" dirty="0"/>
              <a:t>(Ofcom</a:t>
            </a:r>
            <a:r>
              <a:rPr lang="en-GB" dirty="0" smtClean="0"/>
              <a:t>)</a:t>
            </a:r>
          </a:p>
          <a:p>
            <a:r>
              <a:rPr lang="en-GB" dirty="0" smtClean="0"/>
              <a:t>34% of children aged 8-12 have a profile on sites that require users to be aged 13 or over e.g. Facebook (</a:t>
            </a:r>
            <a:r>
              <a:rPr lang="en-GB" dirty="0" err="1" smtClean="0"/>
              <a:t>Childnet</a:t>
            </a:r>
            <a:r>
              <a:rPr lang="en-GB" dirty="0" smtClean="0"/>
              <a:t>)</a:t>
            </a:r>
            <a:endParaRPr lang="en-GB" dirty="0"/>
          </a:p>
          <a:p>
            <a:r>
              <a:rPr lang="en-GB" dirty="0"/>
              <a:t>13% of UK 9-16 year olds say they have been bothered or upset by something online in the past year (Ofcom)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AutoShape 9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10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11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12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13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14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15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6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17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" name="AutoShape 18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19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AutoShape 20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AutoShape 21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AutoShape 22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AutoShape 23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AutoShape 24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AutoShape 25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AutoShape 26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AutoShape 27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AutoShape 28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4" name="AutoShape 29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5" name="AutoShape 30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6" name="AutoShape 31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7" name="AutoShape 32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8" name="AutoShape 33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9" name="AutoShape 34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0" name="AutoShape 35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1" name="AutoShape 36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072" name="Rectangle 37"/>
          <p:cNvSpPr>
            <a:spLocks noChangeArrowheads="1"/>
          </p:cNvSpPr>
          <p:nvPr/>
        </p:nvSpPr>
        <p:spPr bwMode="auto">
          <a:xfrm>
            <a:off x="188259" y="1169894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5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407"/>
          <a:stretch>
            <a:fillRect/>
          </a:stretch>
        </p:blipFill>
        <p:spPr bwMode="auto">
          <a:xfrm>
            <a:off x="819946" y="795244"/>
            <a:ext cx="1560512" cy="135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24780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Children Online</a:t>
            </a:r>
            <a:br>
              <a:rPr lang="en-GB" dirty="0" smtClean="0"/>
            </a:br>
            <a:r>
              <a:rPr lang="en-GB" sz="3000" dirty="0" smtClean="0"/>
              <a:t>Potential Risks</a:t>
            </a:r>
            <a:endParaRPr lang="en-GB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Cyber bullying</a:t>
            </a:r>
          </a:p>
          <a:p>
            <a:r>
              <a:rPr lang="en-GB" dirty="0" smtClean="0"/>
              <a:t>Grooming</a:t>
            </a:r>
          </a:p>
          <a:p>
            <a:r>
              <a:rPr lang="en-GB" dirty="0" smtClean="0"/>
              <a:t>Inappropriate websites</a:t>
            </a:r>
          </a:p>
          <a:p>
            <a:r>
              <a:rPr lang="en-GB" dirty="0" smtClean="0"/>
              <a:t>Losing control over pictures and </a:t>
            </a:r>
            <a:r>
              <a:rPr lang="en-GB" dirty="0"/>
              <a:t>video / Giving out too much information </a:t>
            </a:r>
            <a:r>
              <a:rPr lang="en-GB" dirty="0" smtClean="0"/>
              <a:t>online</a:t>
            </a:r>
          </a:p>
          <a:p>
            <a:r>
              <a:rPr lang="en-GB" dirty="0" smtClean="0"/>
              <a:t>Viruses, hacking and security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174481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Risks of Gaming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Many online games have communication features which allow their users to interact </a:t>
            </a:r>
            <a:r>
              <a:rPr lang="en-GB" dirty="0" smtClean="0"/>
              <a:t>anonymously</a:t>
            </a:r>
            <a:r>
              <a:rPr lang="en-GB" dirty="0"/>
              <a:t> </a:t>
            </a:r>
            <a:r>
              <a:rPr lang="en-GB" dirty="0" smtClean="0"/>
              <a:t>e.g. </a:t>
            </a:r>
            <a:r>
              <a:rPr lang="en-GB" dirty="0" err="1" smtClean="0"/>
              <a:t>Minecraft</a:t>
            </a:r>
            <a:r>
              <a:rPr lang="en-GB" dirty="0" smtClean="0"/>
              <a:t> (all devices) and World of Warcraft (PC)</a:t>
            </a:r>
            <a:endParaRPr lang="en-GB" i="1" dirty="0" smtClean="0"/>
          </a:p>
          <a:p>
            <a:r>
              <a:rPr lang="en-GB" dirty="0" smtClean="0"/>
              <a:t>Cyberbullies </a:t>
            </a:r>
            <a:r>
              <a:rPr lang="en-GB" dirty="0"/>
              <a:t>may harass fellow gamers and online scam artists may promise virtual goods in an effort to get credit card </a:t>
            </a:r>
            <a:r>
              <a:rPr lang="en-GB" dirty="0" smtClean="0"/>
              <a:t>information e.g. World of Warcraft</a:t>
            </a:r>
            <a:endParaRPr lang="en-GB" dirty="0"/>
          </a:p>
          <a:p>
            <a:r>
              <a:rPr lang="en-GB" dirty="0"/>
              <a:t>Some game consoles allow </a:t>
            </a:r>
            <a:r>
              <a:rPr lang="en-GB" dirty="0" smtClean="0"/>
              <a:t>internet </a:t>
            </a:r>
            <a:r>
              <a:rPr lang="en-GB" dirty="0"/>
              <a:t>access as well, so it is important to be aware of their communication features. </a:t>
            </a:r>
          </a:p>
        </p:txBody>
      </p:sp>
    </p:spTree>
    <p:extLst>
      <p:ext uri="{BB962C8B-B14F-4D97-AF65-F5344CB8AC3E}">
        <p14:creationId xmlns:p14="http://schemas.microsoft.com/office/powerpoint/2010/main" xmlns="" val="3806698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6461" y="968685"/>
            <a:ext cx="9601196" cy="1303867"/>
          </a:xfrm>
        </p:spPr>
        <p:txBody>
          <a:bodyPr/>
          <a:lstStyle/>
          <a:p>
            <a:r>
              <a:rPr lang="en-GB" dirty="0" smtClean="0"/>
              <a:t>Tips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Keep the computer in a high-traffic area of your home.</a:t>
            </a:r>
          </a:p>
          <a:p>
            <a:r>
              <a:rPr lang="en-GB" dirty="0"/>
              <a:t>Establish limits for which online sites children may visit and for how long.</a:t>
            </a:r>
          </a:p>
          <a:p>
            <a:r>
              <a:rPr lang="en-GB" dirty="0"/>
              <a:t>Remember that Internet technology can be mobile, so make sure to monitor </a:t>
            </a:r>
            <a:r>
              <a:rPr lang="en-GB" dirty="0" smtClean="0"/>
              <a:t>mobile phones</a:t>
            </a:r>
            <a:r>
              <a:rPr lang="en-GB" dirty="0"/>
              <a:t>, gaming devices, and laptops.</a:t>
            </a:r>
          </a:p>
          <a:p>
            <a:r>
              <a:rPr lang="en-GB" dirty="0"/>
              <a:t>Surf the Internet with your children and let them show you what they like to do online.</a:t>
            </a:r>
          </a:p>
          <a:p>
            <a:r>
              <a:rPr lang="en-GB" dirty="0"/>
              <a:t>Know who is connecting with your children online and set rules for social networking, instant messaging, e-mailing, online gaming, and using webcams.</a:t>
            </a:r>
          </a:p>
          <a:p>
            <a:r>
              <a:rPr lang="en-GB" dirty="0" smtClean="0"/>
              <a:t>Check the browser search history on a regular basis.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601710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Communication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2" y="2474258"/>
            <a:ext cx="9601196" cy="3318936"/>
          </a:xfrm>
        </p:spPr>
        <p:txBody>
          <a:bodyPr>
            <a:normAutofit/>
          </a:bodyPr>
          <a:lstStyle/>
          <a:p>
            <a:r>
              <a:rPr lang="en-GB" dirty="0" smtClean="0"/>
              <a:t>Be </a:t>
            </a:r>
            <a:r>
              <a:rPr lang="en-GB" dirty="0"/>
              <a:t>a part of their online life; involve the whole family and show an interest. Find out what sites they visit and what they love about </a:t>
            </a:r>
            <a:r>
              <a:rPr lang="en-GB" dirty="0" smtClean="0"/>
              <a:t>them.</a:t>
            </a:r>
          </a:p>
          <a:p>
            <a:r>
              <a:rPr lang="en-GB" dirty="0" smtClean="0"/>
              <a:t>No </a:t>
            </a:r>
            <a:r>
              <a:rPr lang="en-GB" dirty="0"/>
              <a:t>filter or parental controls tool is 100% effective, and many of the risks that young people face online are because of their own and other’s behaviour. </a:t>
            </a:r>
            <a:endParaRPr lang="en-GB" dirty="0" smtClean="0"/>
          </a:p>
          <a:p>
            <a:r>
              <a:rPr lang="en-GB" dirty="0" smtClean="0"/>
              <a:t>Create a family agreement for internet use, such as on </a:t>
            </a:r>
            <a:r>
              <a:rPr lang="en-GB" dirty="0" smtClean="0">
                <a:hlinkClick r:id="rId3"/>
              </a:rPr>
              <a:t>http://www.childnet.com/resources/know-it-all-for-parents/kiafp-cd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407"/>
          <a:stretch>
            <a:fillRect/>
          </a:stretch>
        </p:blipFill>
        <p:spPr bwMode="auto">
          <a:xfrm>
            <a:off x="711775" y="982132"/>
            <a:ext cx="1560512" cy="135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480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914045"/>
          </a:xfrm>
        </p:spPr>
        <p:txBody>
          <a:bodyPr/>
          <a:lstStyle/>
          <a:p>
            <a:r>
              <a:rPr lang="en-GB" smtClean="0"/>
              <a:t>Creating a Family Agreement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66786" y="2444817"/>
            <a:ext cx="9923647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/>
              <a:t>Staying Safe Online:</a:t>
            </a:r>
            <a:br>
              <a:rPr lang="en-GB" sz="1600" b="1" dirty="0"/>
            </a:br>
            <a:r>
              <a:rPr lang="en-GB" sz="1600" b="1" dirty="0"/>
              <a:t>1</a:t>
            </a:r>
            <a:r>
              <a:rPr lang="en-GB" sz="1600" b="1" dirty="0" smtClean="0"/>
              <a:t>.</a:t>
            </a:r>
            <a:r>
              <a:rPr lang="en-GB" sz="1600" dirty="0" smtClean="0"/>
              <a:t> </a:t>
            </a:r>
            <a:r>
              <a:rPr lang="en-GB" sz="1600" dirty="0"/>
              <a:t>I will ALWAYS tell a parent or another adult immediately, if something is confusing or seems scary or threatening.</a:t>
            </a:r>
          </a:p>
          <a:p>
            <a:r>
              <a:rPr lang="en-GB" sz="1600" b="1" dirty="0"/>
              <a:t>2. </a:t>
            </a:r>
            <a:r>
              <a:rPr lang="en-GB" sz="1600" dirty="0"/>
              <a:t>I will NEVER give out my full name, real address, telephone number, school name or location, schedule, password, or other identifying information when I'm online. I will check with an adult for any exceptions.</a:t>
            </a:r>
          </a:p>
          <a:p>
            <a:r>
              <a:rPr lang="en-GB" sz="1600" b="1" dirty="0"/>
              <a:t>3. </a:t>
            </a:r>
            <a:r>
              <a:rPr lang="en-GB" sz="1600" dirty="0"/>
              <a:t>I will NEVER have a face-to-face meeting with someone I've met online. In rare cases, my parents may decide it's OK, but if I do decide to meet a </a:t>
            </a:r>
            <a:r>
              <a:rPr lang="en-GB" sz="1600" dirty="0" err="1"/>
              <a:t>cyberpal</a:t>
            </a:r>
            <a:r>
              <a:rPr lang="en-GB" sz="1600" dirty="0"/>
              <a:t>, I will make sure we meet in a public place and that a parent or guardian is with me.</a:t>
            </a:r>
          </a:p>
          <a:p>
            <a:r>
              <a:rPr lang="en-GB" sz="1600" b="1" dirty="0"/>
              <a:t>4.</a:t>
            </a:r>
            <a:r>
              <a:rPr lang="en-GB" sz="1600" dirty="0"/>
              <a:t> I will NEVER respond online to any messages that use bad words or words that are scary, threatening, or just feel weird. If I get that kind of message, I'll print it out and tell an adult immediately. The adult can then contact the online service or appropriate agency. If I'm uncomfortable in a live chat room, I will use the "ignore" button.</a:t>
            </a:r>
          </a:p>
          <a:p>
            <a:r>
              <a:rPr lang="en-GB" sz="1600" b="1" dirty="0"/>
              <a:t>5.</a:t>
            </a:r>
            <a:r>
              <a:rPr lang="en-GB" sz="1600" dirty="0"/>
              <a:t> I will NEVER go into a new online area that is going to cost additional money without first asking permission from my parent or teacher.</a:t>
            </a:r>
          </a:p>
          <a:p>
            <a:r>
              <a:rPr lang="en-GB" sz="1600" b="1" dirty="0"/>
              <a:t>6.</a:t>
            </a:r>
            <a:r>
              <a:rPr lang="en-GB" sz="1600" dirty="0"/>
              <a:t> I will NEVER send a picture over the Internet or via regular mail to anyone without my parent's permission.</a:t>
            </a:r>
          </a:p>
          <a:p>
            <a:r>
              <a:rPr lang="en-GB" sz="1600" b="1" dirty="0"/>
              <a:t>7. </a:t>
            </a:r>
            <a:r>
              <a:rPr lang="en-GB" sz="1600" dirty="0"/>
              <a:t>I will NOT give out a credit card number online without a parent present.</a:t>
            </a:r>
          </a:p>
          <a:p>
            <a:r>
              <a:rPr lang="en-GB" sz="1600" b="1" dirty="0"/>
              <a:t>Young Person_________________ Date______</a:t>
            </a:r>
            <a:endParaRPr lang="en-GB" sz="1600" dirty="0"/>
          </a:p>
          <a:p>
            <a:r>
              <a:rPr lang="en-GB" sz="1600" b="1" dirty="0"/>
              <a:t>Parent/Guardian_______________ Date______</a:t>
            </a:r>
            <a:endParaRPr lang="en-GB" sz="1600" dirty="0"/>
          </a:p>
          <a:p>
            <a:endParaRPr lang="en-GB" sz="1600" dirty="0"/>
          </a:p>
        </p:txBody>
      </p:sp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407"/>
          <a:stretch>
            <a:fillRect/>
          </a:stretch>
        </p:blipFill>
        <p:spPr bwMode="auto">
          <a:xfrm>
            <a:off x="711775" y="982132"/>
            <a:ext cx="1560512" cy="135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99434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000" dirty="0" smtClean="0"/>
              <a:t>Discussion Starters</a:t>
            </a:r>
            <a:br>
              <a:rPr lang="en-GB" sz="4000" dirty="0" smtClean="0"/>
            </a:br>
            <a:r>
              <a:rPr lang="en-GB" sz="4000" dirty="0"/>
              <a:t/>
            </a:r>
            <a:br>
              <a:rPr lang="en-GB" sz="4000" dirty="0"/>
            </a:br>
            <a:endParaRPr lang="en-GB" sz="40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824754" y="2543485"/>
            <a:ext cx="11008658" cy="3669056"/>
          </a:xfrm>
        </p:spPr>
        <p:txBody>
          <a:bodyPr>
            <a:normAutofit fontScale="92500" lnSpcReduction="10000"/>
          </a:bodyPr>
          <a:lstStyle/>
          <a:p>
            <a:r>
              <a:rPr lang="en-GB" sz="1800" dirty="0"/>
              <a:t>What are your </a:t>
            </a:r>
            <a:r>
              <a:rPr lang="en-GB" sz="1800" dirty="0" smtClean="0"/>
              <a:t>favourite </a:t>
            </a:r>
            <a:r>
              <a:rPr lang="en-GB" sz="1800" dirty="0"/>
              <a:t>things to do online?</a:t>
            </a:r>
          </a:p>
          <a:p>
            <a:r>
              <a:rPr lang="en-GB" sz="1800" dirty="0"/>
              <a:t>What is personal information? Why should you keep it private?</a:t>
            </a:r>
          </a:p>
          <a:p>
            <a:r>
              <a:rPr lang="en-GB" sz="1800" dirty="0"/>
              <a:t>What could you do to be safer online?</a:t>
            </a:r>
          </a:p>
          <a:p>
            <a:r>
              <a:rPr lang="en-GB" sz="1800" dirty="0"/>
              <a:t>What would you do if anyone online asked to meet you face-to-face?</a:t>
            </a:r>
          </a:p>
          <a:p>
            <a:r>
              <a:rPr lang="en-GB" sz="1800" dirty="0"/>
              <a:t>Besides me, who do you feel that you can talk to if you are in a scary or uncomfortable situation</a:t>
            </a:r>
            <a:r>
              <a:rPr lang="en-GB" sz="1800" dirty="0" smtClean="0"/>
              <a:t>?</a:t>
            </a:r>
            <a:endParaRPr lang="en-US" sz="1800" dirty="0" smtClean="0">
              <a:solidFill>
                <a:srgbClr val="000000"/>
              </a:solidFill>
              <a:cs typeface="Arial" panose="020B0604020202020204" pitchFamily="34" charset="0"/>
            </a:endParaRPr>
          </a:p>
          <a:p>
            <a:r>
              <a:rPr lang="en-GB" sz="1800" dirty="0" smtClean="0"/>
              <a:t>Do </a:t>
            </a:r>
            <a:r>
              <a:rPr lang="en-GB" sz="1800" dirty="0"/>
              <a:t>you use IM or chat rooms to talk to your friends and others?</a:t>
            </a:r>
          </a:p>
          <a:p>
            <a:r>
              <a:rPr lang="en-GB" sz="1800" dirty="0"/>
              <a:t>How many people do you have on your buddy/contact list(s) and who are they?</a:t>
            </a:r>
          </a:p>
          <a:p>
            <a:r>
              <a:rPr lang="en-GB" sz="1800" dirty="0"/>
              <a:t>Have you ever chatted with someone you did not know in real life? What kinds of things did you talk about?</a:t>
            </a:r>
          </a:p>
          <a:p>
            <a:r>
              <a:rPr lang="en-GB" sz="1800" dirty="0" smtClean="0"/>
              <a:t>Do </a:t>
            </a:r>
            <a:r>
              <a:rPr lang="en-GB" sz="1800" dirty="0"/>
              <a:t>you know how to block others in chat rooms and IM? Can you show me how to do this</a:t>
            </a:r>
            <a:r>
              <a:rPr lang="en-GB" sz="1800" dirty="0" smtClean="0"/>
              <a:t>?</a:t>
            </a:r>
          </a:p>
          <a:p>
            <a:pPr marL="0" indent="0" algn="ctr">
              <a:buNone/>
            </a:pPr>
            <a:r>
              <a:rPr lang="en-GB" sz="1800" b="1" dirty="0"/>
              <a:t>Go to </a:t>
            </a:r>
            <a:r>
              <a:rPr lang="en-GB" sz="1800" b="1" dirty="0">
                <a:hlinkClick r:id="rId3"/>
              </a:rPr>
              <a:t>http://www.netsmartz.org/InternetSafety</a:t>
            </a:r>
            <a:r>
              <a:rPr lang="en-GB" sz="1800" b="1" dirty="0"/>
              <a:t> for further examples.</a:t>
            </a:r>
          </a:p>
          <a:p>
            <a:endParaRPr lang="en-GB" sz="1800" dirty="0" smtClean="0"/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en-US" sz="1800" dirty="0">
              <a:latin typeface="Arial" panose="020B0604020202020204" pitchFamily="34" charset="0"/>
            </a:endParaRPr>
          </a:p>
          <a:p>
            <a:endParaRPr lang="en-GB" sz="1800" dirty="0"/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407"/>
          <a:stretch>
            <a:fillRect/>
          </a:stretch>
        </p:blipFill>
        <p:spPr bwMode="auto">
          <a:xfrm>
            <a:off x="711775" y="982132"/>
            <a:ext cx="1560512" cy="135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88234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8089" y="3661832"/>
            <a:ext cx="794824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811869" cy="1087967"/>
          </a:xfrm>
        </p:spPr>
        <p:txBody>
          <a:bodyPr>
            <a:normAutofit fontScale="90000"/>
          </a:bodyPr>
          <a:lstStyle/>
          <a:p>
            <a:r>
              <a:rPr lang="en-GB" sz="4400" dirty="0" smtClean="0"/>
              <a:t/>
            </a:r>
            <a:br>
              <a:rPr lang="en-GB" sz="4400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sz="4400" dirty="0" smtClean="0"/>
              <a:t>Parental Controls</a:t>
            </a:r>
            <a:br>
              <a:rPr lang="en-GB" sz="4400" dirty="0" smtClean="0"/>
            </a:br>
            <a:r>
              <a:rPr lang="en-GB" sz="3000" dirty="0" smtClean="0"/>
              <a:t>Internet Providers</a:t>
            </a:r>
            <a:r>
              <a:rPr lang="en-GB" sz="4400" dirty="0" smtClean="0"/>
              <a:t/>
            </a:r>
            <a:br>
              <a:rPr lang="en-GB" sz="4400" dirty="0" smtClean="0"/>
            </a:br>
            <a:r>
              <a:rPr lang="en-GB" dirty="0"/>
              <a:t/>
            </a:r>
            <a:br>
              <a:rPr lang="en-GB" dirty="0"/>
            </a:br>
            <a:endParaRPr lang="en-GB" sz="4400" dirty="0"/>
          </a:p>
        </p:txBody>
      </p:sp>
      <p:sp>
        <p:nvSpPr>
          <p:cNvPr id="6" name="Text Placeholder 5"/>
          <p:cNvSpPr>
            <a:spLocks noGrp="1"/>
          </p:cNvSpPr>
          <p:nvPr>
            <p:ph idx="1"/>
          </p:nvPr>
        </p:nvSpPr>
        <p:spPr>
          <a:xfrm>
            <a:off x="1295402" y="2624664"/>
            <a:ext cx="9601196" cy="3668560"/>
          </a:xfrm>
        </p:spPr>
        <p:txBody>
          <a:bodyPr>
            <a:normAutofit fontScale="925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The </a:t>
            </a:r>
            <a:r>
              <a:rPr lang="en-GB" dirty="0" smtClean="0">
                <a:solidFill>
                  <a:schemeClr val="tx1"/>
                </a:solidFill>
              </a:rPr>
              <a:t>5 </a:t>
            </a:r>
            <a:r>
              <a:rPr lang="en-GB" dirty="0">
                <a:solidFill>
                  <a:schemeClr val="tx1"/>
                </a:solidFill>
              </a:rPr>
              <a:t>big internet providers in the UK – </a:t>
            </a:r>
            <a:r>
              <a:rPr lang="en-GB" b="1" dirty="0">
                <a:solidFill>
                  <a:schemeClr val="tx1"/>
                </a:solidFill>
              </a:rPr>
              <a:t>BT, Sky, </a:t>
            </a:r>
            <a:r>
              <a:rPr lang="en-GB" b="1" dirty="0" smtClean="0">
                <a:solidFill>
                  <a:schemeClr val="tx1"/>
                </a:solidFill>
              </a:rPr>
              <a:t>TalkTalk, </a:t>
            </a:r>
            <a:r>
              <a:rPr lang="en-GB" b="1" dirty="0" err="1" smtClean="0">
                <a:solidFill>
                  <a:schemeClr val="tx1"/>
                </a:solidFill>
              </a:rPr>
              <a:t>Plusnet</a:t>
            </a:r>
            <a:r>
              <a:rPr lang="en-GB" b="1" dirty="0" smtClean="0">
                <a:solidFill>
                  <a:schemeClr val="tx1"/>
                </a:solidFill>
              </a:rPr>
              <a:t> </a:t>
            </a:r>
            <a:r>
              <a:rPr lang="en-GB" dirty="0" smtClean="0">
                <a:solidFill>
                  <a:schemeClr val="tx1"/>
                </a:solidFill>
              </a:rPr>
              <a:t>and </a:t>
            </a:r>
            <a:r>
              <a:rPr lang="en-GB" b="1" dirty="0">
                <a:solidFill>
                  <a:schemeClr val="tx1"/>
                </a:solidFill>
              </a:rPr>
              <a:t>Virgin Media</a:t>
            </a:r>
            <a:r>
              <a:rPr lang="en-GB" dirty="0">
                <a:solidFill>
                  <a:schemeClr val="tx1"/>
                </a:solidFill>
              </a:rPr>
              <a:t> - provide their customers with free parental </a:t>
            </a:r>
            <a:r>
              <a:rPr lang="en-GB" dirty="0" smtClean="0">
                <a:solidFill>
                  <a:schemeClr val="tx1"/>
                </a:solidFill>
              </a:rPr>
              <a:t>controls.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</a:rPr>
              <a:t>These </a:t>
            </a:r>
            <a:r>
              <a:rPr lang="en-GB" dirty="0">
                <a:solidFill>
                  <a:schemeClr val="tx1"/>
                </a:solidFill>
              </a:rPr>
              <a:t>providers offer filter levels e.g. BT provides ‘light’, ‘moderate’ or ‘strict’ filter levels</a:t>
            </a:r>
            <a:r>
              <a:rPr lang="en-GB" dirty="0" smtClean="0">
                <a:solidFill>
                  <a:schemeClr val="tx1"/>
                </a:solidFill>
              </a:rPr>
              <a:t>.</a:t>
            </a:r>
            <a:endParaRPr lang="en-GB" dirty="0">
              <a:solidFill>
                <a:schemeClr val="tx1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</a:rPr>
              <a:t>Parents </a:t>
            </a:r>
            <a:r>
              <a:rPr lang="en-GB" dirty="0">
                <a:solidFill>
                  <a:schemeClr val="tx1"/>
                </a:solidFill>
              </a:rPr>
              <a:t>can </a:t>
            </a:r>
            <a:r>
              <a:rPr lang="en-GB" dirty="0" smtClean="0">
                <a:solidFill>
                  <a:schemeClr val="tx1"/>
                </a:solidFill>
              </a:rPr>
              <a:t>:</a:t>
            </a:r>
          </a:p>
          <a:p>
            <a:pPr>
              <a:buFontTx/>
              <a:buChar char="-"/>
            </a:pPr>
            <a:r>
              <a:rPr lang="en-GB" dirty="0" smtClean="0">
                <a:solidFill>
                  <a:schemeClr val="tx1"/>
                </a:solidFill>
              </a:rPr>
              <a:t>customise their </a:t>
            </a:r>
            <a:r>
              <a:rPr lang="en-GB" dirty="0">
                <a:solidFill>
                  <a:schemeClr val="tx1"/>
                </a:solidFill>
              </a:rPr>
              <a:t>parental </a:t>
            </a:r>
            <a:r>
              <a:rPr lang="en-GB" dirty="0" smtClean="0">
                <a:solidFill>
                  <a:schemeClr val="tx1"/>
                </a:solidFill>
              </a:rPr>
              <a:t>controls.</a:t>
            </a:r>
          </a:p>
          <a:p>
            <a:pPr>
              <a:buFontTx/>
              <a:buChar char="-"/>
            </a:pPr>
            <a:r>
              <a:rPr lang="en-GB" dirty="0" smtClean="0">
                <a:solidFill>
                  <a:schemeClr val="tx1"/>
                </a:solidFill>
              </a:rPr>
              <a:t>allow </a:t>
            </a:r>
            <a:r>
              <a:rPr lang="en-GB" dirty="0">
                <a:solidFill>
                  <a:schemeClr val="tx1"/>
                </a:solidFill>
              </a:rPr>
              <a:t>and block specific </a:t>
            </a:r>
            <a:r>
              <a:rPr lang="en-GB" dirty="0" smtClean="0">
                <a:solidFill>
                  <a:schemeClr val="tx1"/>
                </a:solidFill>
              </a:rPr>
              <a:t>sites.</a:t>
            </a:r>
            <a:endParaRPr lang="en-GB" dirty="0">
              <a:solidFill>
                <a:schemeClr val="tx1"/>
              </a:solidFill>
            </a:endParaRPr>
          </a:p>
          <a:p>
            <a:pPr>
              <a:buFontTx/>
              <a:buChar char="-"/>
            </a:pPr>
            <a:r>
              <a:rPr lang="en-GB" dirty="0" smtClean="0">
                <a:solidFill>
                  <a:schemeClr val="tx1"/>
                </a:solidFill>
              </a:rPr>
              <a:t>set </a:t>
            </a:r>
            <a:r>
              <a:rPr lang="en-GB" dirty="0">
                <a:solidFill>
                  <a:schemeClr val="tx1"/>
                </a:solidFill>
              </a:rPr>
              <a:t>filter </a:t>
            </a:r>
            <a:r>
              <a:rPr lang="en-GB" dirty="0" smtClean="0">
                <a:solidFill>
                  <a:schemeClr val="tx1"/>
                </a:solidFill>
              </a:rPr>
              <a:t>times.</a:t>
            </a:r>
          </a:p>
          <a:p>
            <a:pPr>
              <a:buFontTx/>
              <a:buChar char="-"/>
            </a:pPr>
            <a:r>
              <a:rPr lang="en-GB" dirty="0">
                <a:solidFill>
                  <a:schemeClr val="tx1"/>
                </a:solidFill>
              </a:rPr>
              <a:t>s</a:t>
            </a:r>
            <a:r>
              <a:rPr lang="en-GB" dirty="0" smtClean="0">
                <a:solidFill>
                  <a:schemeClr val="tx1"/>
                </a:solidFill>
              </a:rPr>
              <a:t>et limits for time online.</a:t>
            </a: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407"/>
          <a:stretch>
            <a:fillRect/>
          </a:stretch>
        </p:blipFill>
        <p:spPr bwMode="auto">
          <a:xfrm>
            <a:off x="623949" y="711199"/>
            <a:ext cx="1560512" cy="135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35417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Parental </a:t>
            </a:r>
            <a:r>
              <a:rPr lang="en-GB" dirty="0" smtClean="0"/>
              <a:t>Controls</a:t>
            </a:r>
            <a:br>
              <a:rPr lang="en-GB" dirty="0" smtClean="0"/>
            </a:br>
            <a:r>
              <a:rPr lang="en-GB" sz="2700" dirty="0" smtClean="0"/>
              <a:t>Gaming Devices</a:t>
            </a:r>
            <a:endParaRPr lang="en-GB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556932"/>
            <a:ext cx="9601196" cy="3669056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Parental controls can also be set up on games consoles, such as </a:t>
            </a:r>
            <a:r>
              <a:rPr lang="en-GB" dirty="0" err="1" smtClean="0"/>
              <a:t>Playstation</a:t>
            </a:r>
            <a:r>
              <a:rPr lang="en-GB" dirty="0" smtClean="0"/>
              <a:t>, Xbox and Nintendo Wii.</a:t>
            </a:r>
          </a:p>
          <a:p>
            <a:r>
              <a:rPr lang="en-GB" dirty="0" smtClean="0"/>
              <a:t>Restrict </a:t>
            </a:r>
            <a:r>
              <a:rPr lang="en-GB" dirty="0"/>
              <a:t>games based on age rating</a:t>
            </a:r>
            <a:r>
              <a:rPr lang="en-GB" dirty="0" smtClean="0"/>
              <a:t>.</a:t>
            </a:r>
          </a:p>
          <a:p>
            <a:r>
              <a:rPr lang="en-GB" dirty="0" smtClean="0"/>
              <a:t>Restrict time spent e.g. On the Xbox 360 activate </a:t>
            </a:r>
            <a:r>
              <a:rPr lang="en-GB" dirty="0"/>
              <a:t>the “Family Timer” to limit the total </a:t>
            </a:r>
            <a:r>
              <a:rPr lang="en-GB" dirty="0" smtClean="0"/>
              <a:t>amount. </a:t>
            </a:r>
            <a:endParaRPr lang="en-GB" dirty="0"/>
          </a:p>
          <a:p>
            <a:r>
              <a:rPr lang="en-GB" dirty="0"/>
              <a:t>C</a:t>
            </a:r>
            <a:r>
              <a:rPr lang="en-GB" dirty="0" smtClean="0"/>
              <a:t>ontrol your child’s friend requests so you know who they’re playing with online.</a:t>
            </a:r>
          </a:p>
          <a:p>
            <a:r>
              <a:rPr lang="en-GB" dirty="0" smtClean="0"/>
              <a:t>Restrict </a:t>
            </a:r>
            <a:r>
              <a:rPr lang="en-GB" dirty="0"/>
              <a:t>online user-to-user communication and the </a:t>
            </a:r>
            <a:r>
              <a:rPr lang="en-GB" dirty="0" smtClean="0"/>
              <a:t>exchange </a:t>
            </a:r>
            <a:r>
              <a:rPr lang="en-GB" dirty="0"/>
              <a:t>of user-generated </a:t>
            </a:r>
            <a:r>
              <a:rPr lang="en-GB" dirty="0" smtClean="0"/>
              <a:t>content.</a:t>
            </a:r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407"/>
          <a:stretch>
            <a:fillRect/>
          </a:stretch>
        </p:blipFill>
        <p:spPr bwMode="auto">
          <a:xfrm>
            <a:off x="623949" y="711199"/>
            <a:ext cx="1560512" cy="135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09799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940797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Parental Controls</a:t>
            </a:r>
            <a:br>
              <a:rPr lang="en-GB" dirty="0" smtClean="0"/>
            </a:br>
            <a:r>
              <a:rPr lang="en-GB" sz="3000" dirty="0" smtClean="0"/>
              <a:t>Smartphones</a:t>
            </a:r>
            <a:endParaRPr lang="en-GB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1635" y="2514600"/>
            <a:ext cx="10287000" cy="3765176"/>
          </a:xfrm>
        </p:spPr>
        <p:txBody>
          <a:bodyPr>
            <a:normAutofit fontScale="92500"/>
          </a:bodyPr>
          <a:lstStyle/>
          <a:p>
            <a:r>
              <a:rPr lang="en-GB" dirty="0"/>
              <a:t>C</a:t>
            </a:r>
            <a:r>
              <a:rPr lang="en-GB" dirty="0" smtClean="0"/>
              <a:t>apable </a:t>
            </a:r>
            <a:r>
              <a:rPr lang="en-GB" dirty="0"/>
              <a:t>of a range of internet functions: social networking, listening to music, playing games, browsing the internet, checking emails, taking photos and videos and watching TV.</a:t>
            </a:r>
          </a:p>
          <a:p>
            <a:r>
              <a:rPr lang="en-GB" dirty="0"/>
              <a:t>O</a:t>
            </a:r>
            <a:r>
              <a:rPr lang="en-GB" dirty="0" smtClean="0"/>
              <a:t>ut </a:t>
            </a:r>
            <a:r>
              <a:rPr lang="en-GB" dirty="0"/>
              <a:t>and about, </a:t>
            </a:r>
            <a:r>
              <a:rPr lang="en-GB" dirty="0" smtClean="0"/>
              <a:t>users </a:t>
            </a:r>
            <a:r>
              <a:rPr lang="en-GB" dirty="0"/>
              <a:t>access the internet via 3G connection which is provided by the data allowance in their mobile contract. </a:t>
            </a:r>
            <a:endParaRPr lang="en-GB" dirty="0" smtClean="0"/>
          </a:p>
          <a:p>
            <a:r>
              <a:rPr lang="en-GB" dirty="0" smtClean="0"/>
              <a:t>All </a:t>
            </a:r>
            <a:r>
              <a:rPr lang="en-GB" dirty="0"/>
              <a:t>mobile network providers provide parental controls. </a:t>
            </a:r>
            <a:endParaRPr lang="en-GB" dirty="0" smtClean="0"/>
          </a:p>
          <a:p>
            <a:r>
              <a:rPr lang="en-GB" dirty="0" smtClean="0"/>
              <a:t>Some </a:t>
            </a:r>
            <a:r>
              <a:rPr lang="en-GB" dirty="0"/>
              <a:t>will have these on as default, but others you will need to request to be turned on.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e.g. Tesco </a:t>
            </a:r>
            <a:r>
              <a:rPr lang="en-GB" dirty="0"/>
              <a:t>Mobile and O2 have a parental control option to ensure that only websites they have classified as suitable for children under 12 can be accessed. Contact your service provider to find out about filtering </a:t>
            </a:r>
            <a:r>
              <a:rPr lang="en-GB" dirty="0" smtClean="0"/>
              <a:t>options.</a:t>
            </a:r>
            <a:endParaRPr lang="en-GB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407"/>
          <a:stretch>
            <a:fillRect/>
          </a:stretch>
        </p:blipFill>
        <p:spPr bwMode="auto">
          <a:xfrm>
            <a:off x="632011" y="773080"/>
            <a:ext cx="1560512" cy="135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4685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Parental Controls</a:t>
            </a:r>
            <a:br>
              <a:rPr lang="en-GB" dirty="0"/>
            </a:br>
            <a:r>
              <a:rPr lang="en-GB" sz="3000" dirty="0"/>
              <a:t>Smartphones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Internet on smartphones can be accessed by Wi-Fi from home, therefore home internet controls apply.</a:t>
            </a:r>
          </a:p>
          <a:p>
            <a:r>
              <a:rPr lang="en-GB" dirty="0"/>
              <a:t>Some apps can help filter out age-inappropriate content or help restrict some of the smartphone functions, so have a look in the app store.</a:t>
            </a:r>
          </a:p>
          <a:p>
            <a:r>
              <a:rPr lang="en-GB" dirty="0"/>
              <a:t>Check what parental controls are available for the specific smartphone; some devices may have options for switching off the internet </a:t>
            </a:r>
            <a:r>
              <a:rPr lang="en-GB" dirty="0" smtClean="0"/>
              <a:t>browser.</a:t>
            </a:r>
            <a:endParaRPr lang="en-GB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407"/>
          <a:stretch>
            <a:fillRect/>
          </a:stretch>
        </p:blipFill>
        <p:spPr bwMode="auto">
          <a:xfrm>
            <a:off x="636168" y="927099"/>
            <a:ext cx="1560512" cy="135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65642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672643"/>
            <a:ext cx="9601196" cy="1303867"/>
          </a:xfrm>
        </p:spPr>
        <p:txBody>
          <a:bodyPr>
            <a:normAutofit/>
          </a:bodyPr>
          <a:lstStyle/>
          <a:p>
            <a:r>
              <a:rPr lang="en-GB" dirty="0"/>
              <a:t>Parental Controls</a:t>
            </a:r>
            <a:br>
              <a:rPr lang="en-GB" dirty="0"/>
            </a:br>
            <a:r>
              <a:rPr lang="en-GB" sz="3000" dirty="0" smtClean="0"/>
              <a:t>iPads</a:t>
            </a:r>
            <a:endParaRPr lang="en-GB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2" y="2602644"/>
            <a:ext cx="9601196" cy="3709397"/>
          </a:xfrm>
        </p:spPr>
        <p:txBody>
          <a:bodyPr>
            <a:normAutofit fontScale="77500" lnSpcReduction="20000"/>
          </a:bodyPr>
          <a:lstStyle/>
          <a:p>
            <a:r>
              <a:rPr lang="en-GB" sz="2900" dirty="0" smtClean="0"/>
              <a:t>Look at age ratings and customer reviews before your child downloads an app.</a:t>
            </a:r>
          </a:p>
          <a:p>
            <a:r>
              <a:rPr lang="en-GB" sz="2900" dirty="0"/>
              <a:t>There are tools available which can block some communication </a:t>
            </a:r>
            <a:r>
              <a:rPr lang="en-GB" sz="2900" dirty="0" smtClean="0"/>
              <a:t>apps</a:t>
            </a:r>
            <a:r>
              <a:rPr lang="en-GB" sz="2900" dirty="0"/>
              <a:t>. For example there are parental control settings on the iPad to </a:t>
            </a:r>
            <a:r>
              <a:rPr lang="en-GB" sz="2900" dirty="0" smtClean="0"/>
              <a:t>disable </a:t>
            </a:r>
            <a:r>
              <a:rPr lang="en-GB" sz="2900" dirty="0"/>
              <a:t>the following functions:</a:t>
            </a:r>
          </a:p>
          <a:p>
            <a:pPr marL="0" indent="0">
              <a:buNone/>
            </a:pPr>
            <a:r>
              <a:rPr lang="en-GB" sz="2900" dirty="0" smtClean="0"/>
              <a:t>-   </a:t>
            </a:r>
            <a:r>
              <a:rPr lang="en-GB" sz="2900" dirty="0" err="1" smtClean="0"/>
              <a:t>FaceTime</a:t>
            </a:r>
            <a:r>
              <a:rPr lang="en-GB" sz="2900" dirty="0"/>
              <a:t>: a video calling app</a:t>
            </a:r>
          </a:p>
          <a:p>
            <a:pPr>
              <a:buFontTx/>
              <a:buChar char="-"/>
            </a:pPr>
            <a:r>
              <a:rPr lang="en-GB" sz="2900" dirty="0" smtClean="0"/>
              <a:t>Ping</a:t>
            </a:r>
            <a:r>
              <a:rPr lang="en-GB" sz="2900" dirty="0"/>
              <a:t>: an instant messaging </a:t>
            </a:r>
            <a:r>
              <a:rPr lang="en-GB" sz="2900" dirty="0" smtClean="0"/>
              <a:t>app</a:t>
            </a:r>
          </a:p>
          <a:p>
            <a:r>
              <a:rPr lang="en-GB" sz="2900" dirty="0"/>
              <a:t>Multiplayer gaming: </a:t>
            </a:r>
            <a:r>
              <a:rPr lang="en-GB" sz="2900" dirty="0" smtClean="0"/>
              <a:t>You </a:t>
            </a:r>
            <a:r>
              <a:rPr lang="en-GB" sz="2900" dirty="0"/>
              <a:t>can choose settings to </a:t>
            </a:r>
            <a:r>
              <a:rPr lang="en-GB" sz="2900" dirty="0" smtClean="0"/>
              <a:t>prevent multiplayer games </a:t>
            </a:r>
            <a:r>
              <a:rPr lang="en-GB" sz="2900" dirty="0"/>
              <a:t>and </a:t>
            </a:r>
            <a:r>
              <a:rPr lang="en-GB" sz="2900" dirty="0" smtClean="0"/>
              <a:t>adding friends</a:t>
            </a:r>
            <a:r>
              <a:rPr lang="en-GB" sz="2900" dirty="0"/>
              <a:t>. Find the parental </a:t>
            </a:r>
            <a:r>
              <a:rPr lang="en-GB" sz="2900" dirty="0" smtClean="0"/>
              <a:t>control </a:t>
            </a:r>
            <a:r>
              <a:rPr lang="en-GB" sz="2900" dirty="0"/>
              <a:t>settings and in the Game Centre section select </a:t>
            </a:r>
            <a:r>
              <a:rPr lang="en-GB" sz="2900" dirty="0" smtClean="0"/>
              <a:t>‘Off’ </a:t>
            </a:r>
            <a:r>
              <a:rPr lang="en-GB" sz="2900" dirty="0"/>
              <a:t>for </a:t>
            </a:r>
            <a:r>
              <a:rPr lang="en-GB" sz="2900" dirty="0" smtClean="0"/>
              <a:t>‘Multiplayer Games’ </a:t>
            </a:r>
            <a:r>
              <a:rPr lang="en-GB" sz="2900" dirty="0"/>
              <a:t>and </a:t>
            </a:r>
            <a:r>
              <a:rPr lang="en-GB" sz="2900" dirty="0" smtClean="0"/>
              <a:t>‘Adding Friends’.</a:t>
            </a:r>
            <a:endParaRPr lang="en-GB" sz="2900" dirty="0"/>
          </a:p>
          <a:p>
            <a:pPr>
              <a:buFontTx/>
              <a:buChar char="-"/>
            </a:pPr>
            <a:endParaRPr lang="en-GB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407"/>
          <a:stretch>
            <a:fillRect/>
          </a:stretch>
        </p:blipFill>
        <p:spPr bwMode="auto">
          <a:xfrm>
            <a:off x="617645" y="930677"/>
            <a:ext cx="1560512" cy="135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27018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69140" y="982132"/>
            <a:ext cx="9027457" cy="1303867"/>
          </a:xfrm>
        </p:spPr>
        <p:txBody>
          <a:bodyPr>
            <a:normAutofit/>
          </a:bodyPr>
          <a:lstStyle/>
          <a:p>
            <a:r>
              <a:rPr lang="en-GB" sz="3600" dirty="0" smtClean="0"/>
              <a:t>What to do if your child sees inappropriate material online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Don’t overreact if your child tells you about something they have seen. </a:t>
            </a:r>
            <a:r>
              <a:rPr lang="en-GB" dirty="0" smtClean="0"/>
              <a:t>You </a:t>
            </a:r>
            <a:r>
              <a:rPr lang="en-GB" dirty="0"/>
              <a:t>might feel shocked and an­gry but by dealing with it calmly your child will know they can turn to you again</a:t>
            </a:r>
            <a:r>
              <a:rPr lang="en-GB" dirty="0" smtClean="0"/>
              <a:t>.</a:t>
            </a:r>
          </a:p>
          <a:p>
            <a:r>
              <a:rPr lang="en-GB" dirty="0" smtClean="0"/>
              <a:t>Keep records of abusive messaging.</a:t>
            </a:r>
          </a:p>
          <a:p>
            <a:r>
              <a:rPr lang="en-GB" dirty="0" smtClean="0"/>
              <a:t>Report abusive or inappropriate behaviour to the website and if serious, to the police.</a:t>
            </a:r>
            <a:endParaRPr lang="en-GB" dirty="0"/>
          </a:p>
          <a:p>
            <a:r>
              <a:rPr lang="en-GB" dirty="0"/>
              <a:t>If you come across illegal content, such as images of child abuse, you can report this to the Internet Watch Foundation at </a:t>
            </a:r>
            <a:r>
              <a:rPr lang="en-GB" dirty="0" smtClean="0">
                <a:hlinkClick r:id="rId3"/>
              </a:rPr>
              <a:t>www.iwf.org.uk</a:t>
            </a:r>
            <a:r>
              <a:rPr lang="en-GB" dirty="0"/>
              <a:t>.</a:t>
            </a:r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407"/>
          <a:stretch>
            <a:fillRect/>
          </a:stretch>
        </p:blipFill>
        <p:spPr bwMode="auto">
          <a:xfrm>
            <a:off x="515145" y="954615"/>
            <a:ext cx="1560512" cy="135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3417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Useful Websites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537448" y="2677956"/>
            <a:ext cx="9601196" cy="3318936"/>
          </a:xfrm>
        </p:spPr>
        <p:txBody>
          <a:bodyPr/>
          <a:lstStyle/>
          <a:p>
            <a:r>
              <a:rPr lang="en-GB" dirty="0" smtClean="0">
                <a:hlinkClick r:id="rId3"/>
              </a:rPr>
              <a:t>www.saferinternet.org.uk/advice-and-resources/a-parents-guide/internet-enabled-devices</a:t>
            </a:r>
            <a:r>
              <a:rPr lang="en-GB" dirty="0" smtClean="0"/>
              <a:t>  </a:t>
            </a:r>
            <a:endParaRPr lang="en-GB" dirty="0"/>
          </a:p>
          <a:p>
            <a:r>
              <a:rPr lang="en-GB" dirty="0" smtClean="0">
                <a:hlinkClick r:id="rId4"/>
              </a:rPr>
              <a:t>www.kidsmart.org.uk/beingsmart</a:t>
            </a:r>
            <a:r>
              <a:rPr lang="en-GB" dirty="0" smtClean="0"/>
              <a:t> </a:t>
            </a:r>
            <a:endParaRPr lang="en-GB" dirty="0"/>
          </a:p>
          <a:p>
            <a:r>
              <a:rPr lang="en-GB" dirty="0" smtClean="0">
                <a:hlinkClick r:id="rId5"/>
              </a:rPr>
              <a:t>www.childnet.com/resources/parental-controls</a:t>
            </a:r>
            <a:endParaRPr lang="en-GB" dirty="0" smtClean="0"/>
          </a:p>
          <a:p>
            <a:r>
              <a:rPr lang="en-GB" dirty="0">
                <a:hlinkClick r:id="rId6"/>
              </a:rPr>
              <a:t>https://www.thinkuknow.co.uk/parents/Primary</a:t>
            </a:r>
            <a:r>
              <a:rPr lang="en-GB" dirty="0" smtClean="0">
                <a:hlinkClick r:id="rId6"/>
              </a:rPr>
              <a:t>/</a:t>
            </a:r>
            <a:r>
              <a:rPr lang="en-GB" dirty="0" smtClean="0"/>
              <a:t> </a:t>
            </a:r>
          </a:p>
          <a:p>
            <a:r>
              <a:rPr lang="en-GB" dirty="0">
                <a:hlinkClick r:id="rId7"/>
              </a:rPr>
              <a:t>http://</a:t>
            </a:r>
            <a:r>
              <a:rPr lang="en-GB" dirty="0" smtClean="0">
                <a:hlinkClick r:id="rId7"/>
              </a:rPr>
              <a:t>www.netsmartz.org/Parents</a:t>
            </a:r>
            <a:r>
              <a:rPr lang="en-GB" dirty="0" smtClean="0"/>
              <a:t> </a:t>
            </a:r>
            <a:endParaRPr lang="en-GB" dirty="0"/>
          </a:p>
          <a:p>
            <a:endParaRPr lang="en-GB" dirty="0"/>
          </a:p>
        </p:txBody>
      </p:sp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407"/>
          <a:stretch>
            <a:fillRect/>
          </a:stretch>
        </p:blipFill>
        <p:spPr bwMode="auto">
          <a:xfrm>
            <a:off x="657986" y="927099"/>
            <a:ext cx="1560512" cy="135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77287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Any Questions?</a:t>
            </a:r>
            <a:endParaRPr lang="en-GB" dirty="0"/>
          </a:p>
        </p:txBody>
      </p:sp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407"/>
          <a:stretch>
            <a:fillRect/>
          </a:stretch>
        </p:blipFill>
        <p:spPr bwMode="auto">
          <a:xfrm>
            <a:off x="657986" y="927099"/>
            <a:ext cx="1560512" cy="135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72971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AB946B"/>
      </a:accent1>
      <a:accent2>
        <a:srgbClr val="C04F32"/>
      </a:accent2>
      <a:accent3>
        <a:srgbClr val="DD8C3C"/>
      </a:accent3>
      <a:accent4>
        <a:srgbClr val="8E684C"/>
      </a:accent4>
      <a:accent5>
        <a:srgbClr val="CBAF62"/>
      </a:accent5>
      <a:accent6>
        <a:srgbClr val="803348"/>
      </a:accent6>
      <a:hlink>
        <a:srgbClr val="86724D"/>
      </a:hlink>
      <a:folHlink>
        <a:srgbClr val="B99E84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A2BEDC8B-F191-493B-BA33-0F4F800A89D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2192</TotalTime>
  <Words>1158</Words>
  <Application>Microsoft Office PowerPoint</Application>
  <PresentationFormat>Custom</PresentationFormat>
  <Paragraphs>121</Paragraphs>
  <Slides>18</Slides>
  <Notes>17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Organic</vt:lpstr>
      <vt:lpstr>E-safety Parent Workshop</vt:lpstr>
      <vt:lpstr>Quiz How old do you need to be to have an account?</vt:lpstr>
      <vt:lpstr>Aims of the session</vt:lpstr>
      <vt:lpstr>Statistics</vt:lpstr>
      <vt:lpstr>Children Online Potential Risks</vt:lpstr>
      <vt:lpstr>Risks of Gaming</vt:lpstr>
      <vt:lpstr>Tips</vt:lpstr>
      <vt:lpstr>Communication </vt:lpstr>
      <vt:lpstr>Creating a Family Agreement</vt:lpstr>
      <vt:lpstr>Discussion Starters  </vt:lpstr>
      <vt:lpstr>  Parental Controls Internet Providers  </vt:lpstr>
      <vt:lpstr>Parental Controls Gaming Devices</vt:lpstr>
      <vt:lpstr>Parental Controls Smartphones</vt:lpstr>
      <vt:lpstr>Parental Controls Smartphones</vt:lpstr>
      <vt:lpstr>Parental Controls iPads</vt:lpstr>
      <vt:lpstr>What to do if your child sees inappropriate material online</vt:lpstr>
      <vt:lpstr>Useful Websites</vt:lpstr>
      <vt:lpstr>Any Questions?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E-Safety Parent Workshop</dc:title>
  <dc:creator>caroline nugent</dc:creator>
  <cp:lastModifiedBy>head</cp:lastModifiedBy>
  <cp:revision>39</cp:revision>
  <cp:lastPrinted>2014-03-20T14:38:44Z</cp:lastPrinted>
  <dcterms:created xsi:type="dcterms:W3CDTF">2014-03-16T17:18:22Z</dcterms:created>
  <dcterms:modified xsi:type="dcterms:W3CDTF">2017-01-11T08:05:44Z</dcterms:modified>
</cp:coreProperties>
</file>